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9" r:id="rId2"/>
    <p:sldId id="497" r:id="rId3"/>
    <p:sldId id="498" r:id="rId4"/>
    <p:sldId id="258" r:id="rId5"/>
    <p:sldId id="506" r:id="rId6"/>
    <p:sldId id="496" r:id="rId7"/>
    <p:sldId id="499" r:id="rId8"/>
    <p:sldId id="511" r:id="rId9"/>
    <p:sldId id="510" r:id="rId10"/>
    <p:sldId id="260" r:id="rId11"/>
    <p:sldId id="514" r:id="rId12"/>
    <p:sldId id="515" r:id="rId13"/>
    <p:sldId id="520" r:id="rId14"/>
    <p:sldId id="517" r:id="rId15"/>
    <p:sldId id="505" r:id="rId16"/>
    <p:sldId id="518" r:id="rId17"/>
    <p:sldId id="495" r:id="rId18"/>
    <p:sldId id="516" r:id="rId19"/>
    <p:sldId id="500" r:id="rId20"/>
    <p:sldId id="519" r:id="rId21"/>
    <p:sldId id="5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62A"/>
    <a:srgbClr val="324346"/>
    <a:srgbClr val="D92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5"/>
    <p:restoredTop sz="83394"/>
  </p:normalViewPr>
  <p:slideViewPr>
    <p:cSldViewPr snapToGrid="0" snapToObjects="1">
      <p:cViewPr>
        <p:scale>
          <a:sx n="306" d="100"/>
          <a:sy n="306" d="100"/>
        </p:scale>
        <p:origin x="-13064" y="-2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ADE31-AD45-6D41-BA91-F6F16F3ED67C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C9BA3-60BB-FB4F-99F7-50A346508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C9BA3-60BB-FB4F-99F7-50A3465089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C9BA3-60BB-FB4F-99F7-50A3465089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6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C9BA3-60BB-FB4F-99F7-50A3465089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59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C9BA3-60BB-FB4F-99F7-50A3465089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1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3A8C-D9D2-6A40-2979-23A046453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3A839-2069-0D40-B86A-FE6717841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2E42B-4B5F-B31C-AEBB-2CB350E50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1C9C4-D973-999A-B16E-39202B16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56609-C1FE-AC9E-D9A9-DFF50425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2799-10B3-A3E2-AFE7-8700F3F2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C01A1-3014-CF64-0CAB-AC20A86C4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E875E-6BB8-DD38-7AFF-B4944880A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8D9B6-606D-48BA-FD8C-3C67AA4A5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38ADA-D67D-63C5-1DD4-3FF49323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4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C95B7-64B1-4B90-5AEE-1744A0B6D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689AF-2EA8-FEC3-A362-E8422E28E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5DD5B-C2E3-8267-0A66-03DE4C0C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97CFF-9748-F3AA-B799-79BB2C4B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26F3B-A39D-0C5E-C3BF-EAD67692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0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06399" y="1473913"/>
            <a:ext cx="11383839" cy="4515812"/>
          </a:xfr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  <a:lvl2pPr>
              <a:lnSpc>
                <a:spcPct val="100000"/>
              </a:lnSpc>
              <a:defRPr b="0" i="0">
                <a:latin typeface="Helvetica Light"/>
                <a:cs typeface="Helvetica Light"/>
              </a:defRPr>
            </a:lvl2pPr>
            <a:lvl3pPr>
              <a:lnSpc>
                <a:spcPct val="100000"/>
              </a:lnSpc>
              <a:defRPr sz="2400" b="0" i="0">
                <a:latin typeface="Helvetica Light"/>
                <a:cs typeface="Helvetica Light"/>
              </a:defRPr>
            </a:lvl3pPr>
            <a:lvl4pPr marL="1443531" indent="-298443">
              <a:lnSpc>
                <a:spcPct val="100000"/>
              </a:lnSpc>
              <a:buFont typeface="Wingdings" charset="2"/>
              <a:buChar char="§"/>
              <a:defRPr sz="2133" b="0" i="0">
                <a:latin typeface="Helvetica Light"/>
                <a:cs typeface="Helvetica Light"/>
              </a:defRPr>
            </a:lvl4pPr>
            <a:lvl5pPr marL="1826638" indent="-298443">
              <a:lnSpc>
                <a:spcPct val="100000"/>
              </a:lnSpc>
              <a:buFont typeface="Arial"/>
              <a:buChar char="•"/>
              <a:defRPr sz="2133" b="0" i="0"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12F37B30-A01B-DC4C-8A38-0B0BB3FDC3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C742FE19-E0A8-A540-B0A0-22DFB9EA17E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A07DCF51-F3B0-6644-ABFE-850B4076B5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940477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AB36-D795-37C5-83CF-229A93D4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3042-CB32-C03E-FC80-E97FC8790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12846-EF83-98EF-7A20-B5F895CB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F3043-2AC4-609E-4C40-EA70B986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2891E-D11D-BCA2-A372-353710B5B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6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760D-0883-5446-3273-E8F4793A3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1671F-FCD0-1F31-95A7-932DF2238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FEDAB-6C4A-C743-95C2-E03002BE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F55A-AD56-70DB-3C73-1B53D97C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1B9F5-7230-4262-0A8B-A827B12E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8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63DE-DBBC-6903-6E6D-E2E39FDC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EA2C-6DFC-6F44-2329-D3D4CD41F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78BEF-A16B-BF84-86C5-948E807FE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73B48-4C2A-9D1D-C846-E54D1713D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C5DB1-1A7C-211F-941E-AFE66516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C20C-A4A3-C392-E24B-7BED3895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8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FD97-7353-C779-DF3F-B9EEF0BD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545CB-8F77-7616-598A-2F61CBC95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3E92A-9707-36A3-EABC-5F5BF8490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4E042-55EA-CF0B-51B7-A072FA30E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B67E2-4383-19B9-37A1-0D0A98930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D3AA09-8561-E4F5-678E-56AC1732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D83453-1076-18AC-3291-F8EC9C0F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8826-C78C-E9F0-62B5-DC726C8E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7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3C83-B5F0-5C39-63FB-08AC5C00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4144D-D357-B9F7-01F3-CB7EEA85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F7819-B606-9AF4-821F-ECBF0779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0B6BA-4084-6837-32A9-F18A796E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6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F5486-DA00-123B-1F4A-838FBE06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95A12-E95B-DFE8-174A-9DBB3DC0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5EED-3B6F-99B5-DCFC-285B7844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D475-FC98-8461-2AE5-42415D64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73FC-8472-C3C2-26D2-ED55ADD48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624C3-D8E5-D300-3B8E-F9C25A725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BAB36-6470-C1F5-9D7B-4A81FD74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125FC-F05B-AD63-3385-F16A09E2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D0D69-6751-BEB3-B35A-E6063516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3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CF49-C745-74DF-C8AD-52F41F29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CF4D5-CB27-4B87-F82F-B415E780F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EA2DC-1407-A73B-1D20-05B6EDD0E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1EFFF-8B03-4FFE-5398-576FDAE4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7D267-FE58-6BBC-3B5E-36F424F4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57773-F931-34D6-62F0-2219889A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7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F38DA-2778-A3B9-B086-4F9870E52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27B3E-0A8E-4E34-139E-42BA0751A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5F901-D226-CC0D-04EF-2B7E003A5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6E53D-B28B-9543-9908-091281D42F99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EF159-2E94-BBD5-781F-9F5424A45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35E58-8BE8-EBD5-F69F-2E4E7F894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249BB-11D5-8646-B2A9-3D17236F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9507F3-AD59-F99A-8CCA-404D22D34403}"/>
              </a:ext>
            </a:extLst>
          </p:cNvPr>
          <p:cNvSpPr txBox="1"/>
          <p:nvPr/>
        </p:nvSpPr>
        <p:spPr>
          <a:xfrm>
            <a:off x="0" y="-11683"/>
            <a:ext cx="726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Extended Data Fig. 1:  Relative abundance of representative genera on UMAP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35A24D-81A9-49E9-9F19-98350E0BCDF7}"/>
              </a:ext>
            </a:extLst>
          </p:cNvPr>
          <p:cNvGrpSpPr/>
          <p:nvPr/>
        </p:nvGrpSpPr>
        <p:grpSpPr>
          <a:xfrm>
            <a:off x="10229546" y="913598"/>
            <a:ext cx="1505092" cy="1369245"/>
            <a:chOff x="10393322" y="1705171"/>
            <a:chExt cx="1505092" cy="13692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79B66F-D7A1-B02E-E26A-30EEE5272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10435844" y="1906016"/>
              <a:ext cx="317500" cy="1168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E81B99-028D-B251-2525-2A839A59F24E}"/>
                </a:ext>
              </a:extLst>
            </p:cNvPr>
            <p:cNvSpPr txBox="1"/>
            <p:nvPr/>
          </p:nvSpPr>
          <p:spPr>
            <a:xfrm>
              <a:off x="10679074" y="268224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C227BC-7E1F-2382-132A-98533C162999}"/>
                </a:ext>
              </a:extLst>
            </p:cNvPr>
            <p:cNvSpPr txBox="1"/>
            <p:nvPr/>
          </p:nvSpPr>
          <p:spPr>
            <a:xfrm>
              <a:off x="10679074" y="195884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DE7E8-B230-AA19-82CA-5E6BEB6AD5ED}"/>
                </a:ext>
              </a:extLst>
            </p:cNvPr>
            <p:cNvSpPr txBox="1"/>
            <p:nvPr/>
          </p:nvSpPr>
          <p:spPr>
            <a:xfrm>
              <a:off x="10393322" y="1705171"/>
              <a:ext cx="15050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 Abundance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CA8E699-B987-DE01-C793-D1205E64A84A}"/>
              </a:ext>
            </a:extLst>
          </p:cNvPr>
          <p:cNvGrpSpPr/>
          <p:nvPr/>
        </p:nvGrpSpPr>
        <p:grpSpPr>
          <a:xfrm>
            <a:off x="1152544" y="357649"/>
            <a:ext cx="9119524" cy="6153719"/>
            <a:chOff x="1152183" y="357649"/>
            <a:chExt cx="9119524" cy="6153719"/>
          </a:xfrm>
        </p:grpSpPr>
        <p:pic>
          <p:nvPicPr>
            <p:cNvPr id="12" name="Picture 11" descr="Logo, company name&#10;&#10;Description automatically generated">
              <a:extLst>
                <a:ext uri="{FF2B5EF4-FFF2-40B4-BE49-F238E27FC236}">
                  <a16:creationId xmlns:a16="http://schemas.microsoft.com/office/drawing/2014/main" id="{2C37B4EB-0DA6-D4AD-C915-02C4A5579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183" y="357649"/>
              <a:ext cx="9119524" cy="615371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64781C-DF12-30A4-56B1-21C070C27A65}"/>
                </a:ext>
              </a:extLst>
            </p:cNvPr>
            <p:cNvSpPr/>
            <p:nvPr/>
          </p:nvSpPr>
          <p:spPr>
            <a:xfrm>
              <a:off x="1639600" y="2431121"/>
              <a:ext cx="2444974" cy="21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Helvetica" pitchFamily="2" charset="0"/>
                  <a:cs typeface="Times New Roman" panose="02020603050405020304" pitchFamily="18" charset="0"/>
                </a:rPr>
                <a:t>Unclassified Ruminococcaceae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79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3229-AE7A-4B35-26A9-E2F4D9F3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03560" cy="376555"/>
          </a:xfrm>
        </p:spPr>
        <p:txBody>
          <a:bodyPr>
            <a:normAutofit/>
          </a:bodyPr>
          <a:lstStyle/>
          <a:p>
            <a:r>
              <a:rPr lang="en-US" sz="1800" dirty="0"/>
              <a:t>Extended Data Fig. 9: Strain replacement rate by body site in IR and IS individuals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FA44E-22C7-02DA-AAED-5D1597BE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603346"/>
            <a:ext cx="8562340" cy="61159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F9EB7E-1608-A198-1F81-88B796198516}"/>
              </a:ext>
            </a:extLst>
          </p:cNvPr>
          <p:cNvSpPr/>
          <p:nvPr/>
        </p:nvSpPr>
        <p:spPr>
          <a:xfrm>
            <a:off x="3500153" y="829621"/>
            <a:ext cx="1937801" cy="157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8AFDB-E8AE-2518-9DD4-39F4AEC1F12A}"/>
              </a:ext>
            </a:extLst>
          </p:cNvPr>
          <p:cNvSpPr/>
          <p:nvPr/>
        </p:nvSpPr>
        <p:spPr>
          <a:xfrm>
            <a:off x="7740103" y="829621"/>
            <a:ext cx="1937801" cy="157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2DD63-1AE0-4087-1BFA-5CED10B6FC5C}"/>
              </a:ext>
            </a:extLst>
          </p:cNvPr>
          <p:cNvSpPr/>
          <p:nvPr/>
        </p:nvSpPr>
        <p:spPr>
          <a:xfrm>
            <a:off x="3500152" y="3864500"/>
            <a:ext cx="1937801" cy="157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830F1-F30D-E58D-FC4D-19D859859F47}"/>
              </a:ext>
            </a:extLst>
          </p:cNvPr>
          <p:cNvSpPr/>
          <p:nvPr/>
        </p:nvSpPr>
        <p:spPr>
          <a:xfrm>
            <a:off x="7740103" y="3858444"/>
            <a:ext cx="1937801" cy="157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3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A5BAC-7E21-8274-E5EE-1C8172C0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6" y="785112"/>
            <a:ext cx="10096500" cy="59391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E3D52A-D02C-CE3A-D900-23E52F60DD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79855" cy="36933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Extended Data Fig. 10: Beta coefficient correlation between body sites among IR and IS individuals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A81E0-49F6-9508-1FF3-111637374780}"/>
              </a:ext>
            </a:extLst>
          </p:cNvPr>
          <p:cNvSpPr txBox="1"/>
          <p:nvPr/>
        </p:nvSpPr>
        <p:spPr>
          <a:xfrm>
            <a:off x="491706" y="78511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7898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5DAD6-E029-BCFA-D078-4F66B9A3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9" y="768070"/>
            <a:ext cx="9942264" cy="5848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EC4D6-C6F8-1D25-F2BB-3E89F6C58AFA}"/>
              </a:ext>
            </a:extLst>
          </p:cNvPr>
          <p:cNvSpPr txBox="1"/>
          <p:nvPr/>
        </p:nvSpPr>
        <p:spPr>
          <a:xfrm>
            <a:off x="491706" y="7851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90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320FADFF-9705-BCE2-A35B-C494BC2E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71" y="854212"/>
            <a:ext cx="7263587" cy="56494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8B7D7-10FA-C6A8-B253-E38721696F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3543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Extended Data Fig. 11: Microbiome variance explained by Diet</a:t>
            </a:r>
          </a:p>
        </p:txBody>
      </p:sp>
    </p:spTree>
    <p:extLst>
      <p:ext uri="{BB962C8B-B14F-4D97-AF65-F5344CB8AC3E}">
        <p14:creationId xmlns:p14="http://schemas.microsoft.com/office/powerpoint/2010/main" val="36825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DA8001-BBF8-C773-585A-DDDB22C2B6BE}"/>
              </a:ext>
            </a:extLst>
          </p:cNvPr>
          <p:cNvSpPr txBox="1">
            <a:spLocks/>
          </p:cNvSpPr>
          <p:nvPr/>
        </p:nvSpPr>
        <p:spPr>
          <a:xfrm>
            <a:off x="0" y="60964"/>
            <a:ext cx="10207681" cy="34400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Extended Data Fig. 12: Beta coefficient comparison between cytokines and genera from different body 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3107B-B738-AB3B-47F0-EF12613C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0" y="566628"/>
            <a:ext cx="6291372" cy="62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67606-FF9C-ECEC-0BB4-E34AF8D8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319378"/>
          </a:xfrm>
        </p:spPr>
        <p:txBody>
          <a:bodyPr>
            <a:noAutofit/>
          </a:bodyPr>
          <a:lstStyle/>
          <a:p>
            <a:r>
              <a:rPr lang="en-US" sz="1800" dirty="0"/>
              <a:t>Extended Data Fig. 13: Phylum Composition of core, middle and opportunistic microbiome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6BAD7-30D0-9511-33DA-88F35908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09" y="792018"/>
            <a:ext cx="8511871" cy="5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04102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27E6E-DA31-1B97-8FA7-CFC75795B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64" b="9124"/>
          <a:stretch/>
        </p:blipFill>
        <p:spPr>
          <a:xfrm>
            <a:off x="2361688" y="1402591"/>
            <a:ext cx="7746609" cy="4449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F62AE-AD39-FA93-EDE5-2686C12ACEF8}"/>
              </a:ext>
            </a:extLst>
          </p:cNvPr>
          <p:cNvSpPr txBox="1"/>
          <p:nvPr/>
        </p:nvSpPr>
        <p:spPr>
          <a:xfrm>
            <a:off x="0" y="0"/>
            <a:ext cx="1065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Extended Data Fig. 14: Beta coefficients from stool proteobacteria compared between different prevalence group</a:t>
            </a:r>
          </a:p>
        </p:txBody>
      </p:sp>
    </p:spTree>
    <p:extLst>
      <p:ext uri="{BB962C8B-B14F-4D97-AF65-F5344CB8AC3E}">
        <p14:creationId xmlns:p14="http://schemas.microsoft.com/office/powerpoint/2010/main" val="29741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E1281D-22EC-18F3-8D16-E8AD8F223438}"/>
              </a:ext>
            </a:extLst>
          </p:cNvPr>
          <p:cNvSpPr txBox="1"/>
          <p:nvPr/>
        </p:nvSpPr>
        <p:spPr>
          <a:xfrm>
            <a:off x="0" y="0"/>
            <a:ext cx="832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Extended Data Fig. 15: BMI is significantly correlated to serum Leptin and GM-CSF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6F05D8-5FC5-2142-577C-427DFBC03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8"/>
          <a:stretch/>
        </p:blipFill>
        <p:spPr>
          <a:xfrm>
            <a:off x="461913" y="1166424"/>
            <a:ext cx="10982227" cy="5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9309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E22FA-4E1B-0852-ECA0-B7813D813F82}"/>
              </a:ext>
            </a:extLst>
          </p:cNvPr>
          <p:cNvSpPr txBox="1"/>
          <p:nvPr/>
        </p:nvSpPr>
        <p:spPr>
          <a:xfrm>
            <a:off x="0" y="0"/>
            <a:ext cx="7511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Extended Data Fig. 16: High collinearity of omics is specific to the lipidome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0F3F0-731A-1EC4-850B-7BDE976D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443228"/>
            <a:ext cx="36576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CE088-B091-9F83-1002-4465A8B5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228"/>
            <a:ext cx="3657600" cy="365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F65777-6ABB-2AEB-7E6F-D765B60AA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760" y="1443228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7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C440A5-1470-7246-D9D2-03C0ABC89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09" y="537067"/>
            <a:ext cx="8547895" cy="6648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A43C5-42E0-2150-A466-CFD9CB4D8CE8}"/>
              </a:ext>
            </a:extLst>
          </p:cNvPr>
          <p:cNvSpPr txBox="1"/>
          <p:nvPr/>
        </p:nvSpPr>
        <p:spPr>
          <a:xfrm>
            <a:off x="7772942" y="6053183"/>
            <a:ext cx="2563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Regulation of Peptidase, </a:t>
            </a:r>
          </a:p>
          <a:p>
            <a:r>
              <a:rPr lang="en-US" b="1" dirty="0">
                <a:solidFill>
                  <a:srgbClr val="FF0000"/>
                </a:solidFill>
              </a:rPr>
              <a:t>enzyme, proteolysis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613A4-5CDC-47A7-E0BA-075C90D1B6F8}"/>
              </a:ext>
            </a:extLst>
          </p:cNvPr>
          <p:cNvSpPr txBox="1"/>
          <p:nvPr/>
        </p:nvSpPr>
        <p:spPr>
          <a:xfrm>
            <a:off x="1587309" y="1487498"/>
            <a:ext cx="1131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Platelets</a:t>
            </a:r>
          </a:p>
          <a:p>
            <a:r>
              <a:rPr lang="en-US" b="1" dirty="0">
                <a:solidFill>
                  <a:srgbClr val="FF0000"/>
                </a:solidFill>
              </a:rPr>
              <a:t>activation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0A166-3E07-FBA4-2F78-7D47FBEA9986}"/>
              </a:ext>
            </a:extLst>
          </p:cNvPr>
          <p:cNvSpPr txBox="1"/>
          <p:nvPr/>
        </p:nvSpPr>
        <p:spPr>
          <a:xfrm>
            <a:off x="473812" y="4354840"/>
            <a:ext cx="182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Lipid metabolism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AD792-D453-4353-DC57-250427A8CA99}"/>
              </a:ext>
            </a:extLst>
          </p:cNvPr>
          <p:cNvSpPr txBox="1"/>
          <p:nvPr/>
        </p:nvSpPr>
        <p:spPr>
          <a:xfrm>
            <a:off x="8593891" y="3661193"/>
            <a:ext cx="2224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Immune regulation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62CE6-55B7-A91F-5667-7F9928BFC88B}"/>
              </a:ext>
            </a:extLst>
          </p:cNvPr>
          <p:cNvSpPr txBox="1"/>
          <p:nvPr/>
        </p:nvSpPr>
        <p:spPr>
          <a:xfrm>
            <a:off x="7197416" y="689117"/>
            <a:ext cx="2186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Lipid, sterol and </a:t>
            </a:r>
          </a:p>
          <a:p>
            <a:r>
              <a:rPr lang="en-US" b="1" dirty="0">
                <a:solidFill>
                  <a:srgbClr val="FF0000"/>
                </a:solidFill>
              </a:rPr>
              <a:t>cholesterol transport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F72A6-B90B-0498-1381-ECA160630D15}"/>
              </a:ext>
            </a:extLst>
          </p:cNvPr>
          <p:cNvSpPr txBox="1"/>
          <p:nvPr/>
        </p:nvSpPr>
        <p:spPr>
          <a:xfrm>
            <a:off x="0" y="0"/>
            <a:ext cx="9154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Extended Data Fig. 17: Pathway enrichment analysis of proteomics and microbiome interactions</a:t>
            </a:r>
          </a:p>
        </p:txBody>
      </p:sp>
    </p:spTree>
    <p:extLst>
      <p:ext uri="{BB962C8B-B14F-4D97-AF65-F5344CB8AC3E}">
        <p14:creationId xmlns:p14="http://schemas.microsoft.com/office/powerpoint/2010/main" val="344549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75D7-238E-A908-4D47-0980ABC29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16560"/>
          </a:xfrm>
        </p:spPr>
        <p:txBody>
          <a:bodyPr>
            <a:normAutofit/>
          </a:bodyPr>
          <a:lstStyle/>
          <a:p>
            <a:r>
              <a:rPr lang="en-US" sz="1800" dirty="0"/>
              <a:t>Extended Data Fig. 2: Microbiome variance explained by the Individuality, Season, and Residuals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BB7DB-E629-17B0-F03E-93C58E49E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1" t="16559" b="7467"/>
          <a:stretch/>
        </p:blipFill>
        <p:spPr>
          <a:xfrm>
            <a:off x="2404288" y="761352"/>
            <a:ext cx="7383423" cy="59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7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98BCF-1B3E-778F-FDE5-29A8FDB3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46318" y="367646"/>
            <a:ext cx="529936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1F36D7-0561-EF99-0A16-7B8D5D539F4D}"/>
              </a:ext>
            </a:extLst>
          </p:cNvPr>
          <p:cNvSpPr txBox="1"/>
          <p:nvPr/>
        </p:nvSpPr>
        <p:spPr>
          <a:xfrm>
            <a:off x="3204329" y="962298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6762A"/>
                </a:solidFill>
              </a:rPr>
              <a:t>Proteome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0D138-D403-8B77-1F12-1832487C42E6}"/>
              </a:ext>
            </a:extLst>
          </p:cNvPr>
          <p:cNvSpPr txBox="1"/>
          <p:nvPr/>
        </p:nvSpPr>
        <p:spPr>
          <a:xfrm>
            <a:off x="5513447" y="962298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24346"/>
                </a:solidFill>
              </a:rPr>
              <a:t>Metabolome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AF4BE-2F1B-ADE8-AAF6-FEAD6A652FC0}"/>
              </a:ext>
            </a:extLst>
          </p:cNvPr>
          <p:cNvSpPr txBox="1"/>
          <p:nvPr/>
        </p:nvSpPr>
        <p:spPr>
          <a:xfrm>
            <a:off x="7787963" y="9622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9222A"/>
                </a:solidFill>
              </a:rPr>
              <a:t>Lipidome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F9B25-EE92-CC4B-363E-9CC83A91BC3C}"/>
              </a:ext>
            </a:extLst>
          </p:cNvPr>
          <p:cNvSpPr txBox="1"/>
          <p:nvPr/>
        </p:nvSpPr>
        <p:spPr>
          <a:xfrm>
            <a:off x="0" y="3528"/>
            <a:ext cx="9179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Extended Data Fig. 18: Different Interactome of the Stool microbiome and Internal 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D019-C5BF-5CD2-FAFA-862741F0FE60}"/>
              </a:ext>
            </a:extLst>
          </p:cNvPr>
          <p:cNvSpPr txBox="1"/>
          <p:nvPr/>
        </p:nvSpPr>
        <p:spPr>
          <a:xfrm>
            <a:off x="1327059" y="2300141"/>
            <a:ext cx="969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04693-30C3-6DD5-08B9-14D52039888D}"/>
              </a:ext>
            </a:extLst>
          </p:cNvPr>
          <p:cNvSpPr txBox="1"/>
          <p:nvPr/>
        </p:nvSpPr>
        <p:spPr>
          <a:xfrm>
            <a:off x="1327059" y="4846949"/>
            <a:ext cx="969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IR</a:t>
            </a:r>
          </a:p>
        </p:txBody>
      </p:sp>
    </p:spTree>
    <p:extLst>
      <p:ext uri="{BB962C8B-B14F-4D97-AF65-F5344CB8AC3E}">
        <p14:creationId xmlns:p14="http://schemas.microsoft.com/office/powerpoint/2010/main" val="3479673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19EFD-D0C7-9062-2A05-A650B754E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47" y="0"/>
            <a:ext cx="8327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3150A-B514-0753-F237-8C96EE362D26}"/>
              </a:ext>
            </a:extLst>
          </p:cNvPr>
          <p:cNvSpPr txBox="1"/>
          <p:nvPr/>
        </p:nvSpPr>
        <p:spPr>
          <a:xfrm>
            <a:off x="0" y="0"/>
            <a:ext cx="1131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Extended Data Fig. 1</a:t>
            </a:r>
            <a:r>
              <a:rPr lang="en-US" altLang="zh-CN" dirty="0">
                <a:latin typeface="+mj-lt"/>
              </a:rPr>
              <a:t>9:</a:t>
            </a:r>
            <a:r>
              <a:rPr lang="en-US" dirty="0">
                <a:latin typeface="+mj-lt"/>
              </a:rPr>
              <a:t> Correlation network of microbiome Richness and multiple internal molecular on four body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EFAD0-82C5-42DE-D574-F3044B2D8A2B}"/>
              </a:ext>
            </a:extLst>
          </p:cNvPr>
          <p:cNvSpPr txBox="1"/>
          <p:nvPr/>
        </p:nvSpPr>
        <p:spPr>
          <a:xfrm>
            <a:off x="7178040" y="180136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Lipidome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39233-3752-CF3A-C735-8794F975F4C4}"/>
              </a:ext>
            </a:extLst>
          </p:cNvPr>
          <p:cNvSpPr txBox="1"/>
          <p:nvPr/>
        </p:nvSpPr>
        <p:spPr>
          <a:xfrm>
            <a:off x="5894832" y="6272784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Metabolome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909BC-65B3-A493-A166-A978597AFB9F}"/>
              </a:ext>
            </a:extLst>
          </p:cNvPr>
          <p:cNvSpPr txBox="1"/>
          <p:nvPr/>
        </p:nvSpPr>
        <p:spPr>
          <a:xfrm>
            <a:off x="1375715" y="2656332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Proteome</a:t>
            </a:r>
          </a:p>
        </p:txBody>
      </p:sp>
    </p:spTree>
    <p:extLst>
      <p:ext uri="{BB962C8B-B14F-4D97-AF65-F5344CB8AC3E}">
        <p14:creationId xmlns:p14="http://schemas.microsoft.com/office/powerpoint/2010/main" val="317982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17AD-4305-0F90-4369-4343E4C3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65904" cy="369332"/>
          </a:xfrm>
        </p:spPr>
        <p:txBody>
          <a:bodyPr>
            <a:noAutofit/>
          </a:bodyPr>
          <a:lstStyle/>
          <a:p>
            <a:r>
              <a:rPr lang="en-US" sz="1800" dirty="0"/>
              <a:t>Extended Data Fig. 3: Microbiome variance explained by exposome in two participants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47000-AC09-ABD7-0983-636890A05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09" y="2148742"/>
            <a:ext cx="4292600" cy="3263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A44C58-2A66-876B-60C8-1AA73558DB55}"/>
              </a:ext>
            </a:extLst>
          </p:cNvPr>
          <p:cNvSpPr/>
          <p:nvPr/>
        </p:nvSpPr>
        <p:spPr>
          <a:xfrm>
            <a:off x="7699994" y="162737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Participant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2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C660D7-634A-E9D9-4B78-F3194540BBCC}"/>
              </a:ext>
            </a:extLst>
          </p:cNvPr>
          <p:cNvGrpSpPr/>
          <p:nvPr/>
        </p:nvGrpSpPr>
        <p:grpSpPr>
          <a:xfrm>
            <a:off x="2117709" y="1628798"/>
            <a:ext cx="4292600" cy="3783844"/>
            <a:chOff x="1862404" y="1628798"/>
            <a:chExt cx="4292600" cy="37838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78EBAC-8646-2D0D-F386-F466747DD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2404" y="2148742"/>
              <a:ext cx="4292600" cy="32639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C8B08F-C259-C56C-847C-CCAEBF346B15}"/>
                </a:ext>
              </a:extLst>
            </p:cNvPr>
            <p:cNvSpPr/>
            <p:nvPr/>
          </p:nvSpPr>
          <p:spPr>
            <a:xfrm>
              <a:off x="3112327" y="1628798"/>
              <a:ext cx="1467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Helvetica" pitchFamily="2" charset="0"/>
                </a:rPr>
                <a:t>Participant</a:t>
              </a:r>
              <a:r>
                <a:rPr lang="zh-CN" altLang="en-US" dirty="0">
                  <a:latin typeface="Helvetica" pitchFamily="2" charset="0"/>
                </a:rPr>
                <a:t> </a:t>
              </a:r>
              <a:r>
                <a:rPr lang="en-US" altLang="zh-CN" dirty="0">
                  <a:latin typeface="Helvetica" pitchFamily="2" charset="0"/>
                </a:rPr>
                <a:t>1</a:t>
              </a:r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2F6B31-3AD0-216F-2BAD-3823DBA235D6}"/>
                </a:ext>
              </a:extLst>
            </p:cNvPr>
            <p:cNvSpPr/>
            <p:nvPr/>
          </p:nvSpPr>
          <p:spPr>
            <a:xfrm>
              <a:off x="5625548" y="3150704"/>
              <a:ext cx="529456" cy="1053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757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23A8-F309-9097-7B50-0DCB657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50440"/>
          </a:xfrm>
        </p:spPr>
        <p:txBody>
          <a:bodyPr>
            <a:normAutofit/>
          </a:bodyPr>
          <a:lstStyle/>
          <a:p>
            <a:r>
              <a:rPr lang="en-US" sz="1800" dirty="0"/>
              <a:t>Extended Data Fig. 4: Diversity and evenness shift between insulin resistance and insulin sensitive individuals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FB609-C9B2-30E7-231C-204B7D590011}"/>
              </a:ext>
            </a:extLst>
          </p:cNvPr>
          <p:cNvGrpSpPr/>
          <p:nvPr/>
        </p:nvGrpSpPr>
        <p:grpSpPr>
          <a:xfrm>
            <a:off x="35270" y="999445"/>
            <a:ext cx="8002451" cy="4205490"/>
            <a:chOff x="0" y="1052310"/>
            <a:chExt cx="8002451" cy="42054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D05BC0-921C-7D77-5AE2-0F578BA0F4CD}"/>
                </a:ext>
              </a:extLst>
            </p:cNvPr>
            <p:cNvSpPr txBox="1"/>
            <p:nvPr/>
          </p:nvSpPr>
          <p:spPr>
            <a:xfrm>
              <a:off x="252715" y="1611829"/>
              <a:ext cx="3648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  <a:cs typeface="Times New Roman" panose="02020603050405020304" pitchFamily="18" charset="0"/>
                </a:rPr>
                <a:t>Centroid shift between IR and IS individuals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F7B35A-E015-EFC1-6B31-F6032C52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19606"/>
              <a:ext cx="4380612" cy="32854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E7BE12-CE08-4F4B-4859-AD02E2792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198"/>
            <a:stretch/>
          </p:blipFill>
          <p:spPr>
            <a:xfrm>
              <a:off x="3863746" y="1600200"/>
              <a:ext cx="3785723" cy="3657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D211DE-F84C-130B-823A-B9EEFB700BC6}"/>
                </a:ext>
              </a:extLst>
            </p:cNvPr>
            <p:cNvSpPr txBox="1"/>
            <p:nvPr/>
          </p:nvSpPr>
          <p:spPr>
            <a:xfrm>
              <a:off x="183551" y="1052310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57E67A-91E6-9F63-9690-41381013322E}"/>
                </a:ext>
              </a:extLst>
            </p:cNvPr>
            <p:cNvSpPr txBox="1"/>
            <p:nvPr/>
          </p:nvSpPr>
          <p:spPr>
            <a:xfrm>
              <a:off x="4197709" y="105647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AFD520-072F-EAAE-9E71-37733D5D0EBA}"/>
                </a:ext>
              </a:extLst>
            </p:cNvPr>
            <p:cNvSpPr txBox="1"/>
            <p:nvPr/>
          </p:nvSpPr>
          <p:spPr>
            <a:xfrm>
              <a:off x="7649469" y="106852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c)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C48FC34-22FE-3FE7-CE25-44B477A0D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22" y="1547335"/>
            <a:ext cx="45720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F372E-4319-F197-9E8A-5DD7FC4BD884}"/>
              </a:ext>
            </a:extLst>
          </p:cNvPr>
          <p:cNvSpPr txBox="1"/>
          <p:nvPr/>
        </p:nvSpPr>
        <p:spPr>
          <a:xfrm>
            <a:off x="4941916" y="20449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134D-6AD2-0A78-13A3-957BB2E43BA5}"/>
              </a:ext>
            </a:extLst>
          </p:cNvPr>
          <p:cNvSpPr txBox="1"/>
          <p:nvPr/>
        </p:nvSpPr>
        <p:spPr>
          <a:xfrm>
            <a:off x="6681690" y="20449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2A4E9-3539-1705-FA72-F83E93C8F6DA}"/>
              </a:ext>
            </a:extLst>
          </p:cNvPr>
          <p:cNvSpPr txBox="1"/>
          <p:nvPr/>
        </p:nvSpPr>
        <p:spPr>
          <a:xfrm>
            <a:off x="10447142" y="19992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788916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2F66-D71B-D408-8858-02B1FC01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06972" cy="355999"/>
          </a:xfrm>
        </p:spPr>
        <p:txBody>
          <a:bodyPr>
            <a:noAutofit/>
          </a:bodyPr>
          <a:lstStyle/>
          <a:p>
            <a:r>
              <a:rPr lang="en-US" sz="1800" dirty="0"/>
              <a:t>Extended Data Fig. 5: Prevalence by Relative Abundance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B12D0-2408-8793-5F00-B13B8F70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" y="435287"/>
            <a:ext cx="9631680" cy="64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2521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678-B5F7-D1EC-F440-FCAB289E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" y="0"/>
            <a:ext cx="10515600" cy="447052"/>
          </a:xfrm>
        </p:spPr>
        <p:txBody>
          <a:bodyPr>
            <a:normAutofit/>
          </a:bodyPr>
          <a:lstStyle/>
          <a:p>
            <a:r>
              <a:rPr lang="en-US" sz="1800" dirty="0"/>
              <a:t>Extended Data Fig. 6: Relationship between number of core microbiome, SSPG, and BMI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5BFD97-E2FA-277C-B760-5A7D8C1DD930}"/>
              </a:ext>
            </a:extLst>
          </p:cNvPr>
          <p:cNvGrpSpPr/>
          <p:nvPr/>
        </p:nvGrpSpPr>
        <p:grpSpPr>
          <a:xfrm>
            <a:off x="531502" y="1714689"/>
            <a:ext cx="10822298" cy="4778186"/>
            <a:chOff x="531502" y="1714689"/>
            <a:chExt cx="10822298" cy="47781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8086B6F-0731-8D1B-D11D-42D12ABA7574}"/>
                </a:ext>
              </a:extLst>
            </p:cNvPr>
            <p:cNvGrpSpPr/>
            <p:nvPr/>
          </p:nvGrpSpPr>
          <p:grpSpPr>
            <a:xfrm>
              <a:off x="6222124" y="1852558"/>
              <a:ext cx="5131676" cy="4640317"/>
              <a:chOff x="3698682" y="1568460"/>
              <a:chExt cx="5099436" cy="4701104"/>
            </a:xfrm>
          </p:grpSpPr>
          <p:pic>
            <p:nvPicPr>
              <p:cNvPr id="5" name="Content Placeholder 8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E1DF00FD-22BE-2D8A-766E-C691023B3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8682" y="1753126"/>
                <a:ext cx="5099436" cy="451643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8A51D-7544-7423-CBB3-9322076AA633}"/>
                  </a:ext>
                </a:extLst>
              </p:cNvPr>
              <p:cNvSpPr txBox="1"/>
              <p:nvPr/>
            </p:nvSpPr>
            <p:spPr>
              <a:xfrm>
                <a:off x="5097507" y="394553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**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3EEA4C-086E-3F8C-4E4E-A14D6833E2D0}"/>
                  </a:ext>
                </a:extLst>
              </p:cNvPr>
              <p:cNvSpPr txBox="1"/>
              <p:nvPr/>
            </p:nvSpPr>
            <p:spPr>
              <a:xfrm>
                <a:off x="4607714" y="1620583"/>
                <a:ext cx="1417392" cy="374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Stool (N =41)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01880D-59E6-91F0-4F74-DEC6EC903A19}"/>
                  </a:ext>
                </a:extLst>
              </p:cNvPr>
              <p:cNvSpPr txBox="1"/>
              <p:nvPr/>
            </p:nvSpPr>
            <p:spPr>
              <a:xfrm>
                <a:off x="7432274" y="1568460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Skin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F8A4D5-6181-509E-7DE5-3234A62537F4}"/>
                  </a:ext>
                </a:extLst>
              </p:cNvPr>
              <p:cNvSpPr txBox="1"/>
              <p:nvPr/>
            </p:nvSpPr>
            <p:spPr>
              <a:xfrm>
                <a:off x="5011874" y="4077648"/>
                <a:ext cx="586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Oral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963D2F-54E3-F80C-93E1-6FFFF86E817A}"/>
                  </a:ext>
                </a:extLst>
              </p:cNvPr>
              <p:cNvSpPr txBox="1"/>
              <p:nvPr/>
            </p:nvSpPr>
            <p:spPr>
              <a:xfrm>
                <a:off x="7432274" y="4011345"/>
                <a:ext cx="712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Nasal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4C00B-153A-B275-CE3F-09FD9BFAA6A6}"/>
                </a:ext>
              </a:extLst>
            </p:cNvPr>
            <p:cNvGrpSpPr/>
            <p:nvPr/>
          </p:nvGrpSpPr>
          <p:grpSpPr>
            <a:xfrm>
              <a:off x="678903" y="1969879"/>
              <a:ext cx="5019486" cy="4458040"/>
              <a:chOff x="3070412" y="1473915"/>
              <a:chExt cx="5668066" cy="5216142"/>
            </a:xfrm>
          </p:grpSpPr>
          <p:pic>
            <p:nvPicPr>
              <p:cNvPr id="12" name="Picture 11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15D4B503-2551-724B-52AB-29DA681D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0412" y="1473915"/>
                <a:ext cx="5668066" cy="5216142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371D8-4D8B-5499-3697-8F16D6F34D24}"/>
                  </a:ext>
                </a:extLst>
              </p:cNvPr>
              <p:cNvSpPr txBox="1"/>
              <p:nvPr/>
            </p:nvSpPr>
            <p:spPr>
              <a:xfrm>
                <a:off x="4113690" y="1547260"/>
                <a:ext cx="1426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Stool (N =41)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BDD1D6-1913-944D-782B-9971F16EB3EE}"/>
                  </a:ext>
                </a:extLst>
              </p:cNvPr>
              <p:cNvSpPr txBox="1"/>
              <p:nvPr/>
            </p:nvSpPr>
            <p:spPr>
              <a:xfrm>
                <a:off x="7166728" y="1541150"/>
                <a:ext cx="583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Skin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484BD-CF3B-A3B5-2861-C5C8E4254CDA}"/>
                  </a:ext>
                </a:extLst>
              </p:cNvPr>
              <p:cNvSpPr txBox="1"/>
              <p:nvPr/>
            </p:nvSpPr>
            <p:spPr>
              <a:xfrm>
                <a:off x="4408918" y="4126405"/>
                <a:ext cx="731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Oral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584497-6AF5-ABF4-19A1-ED333CF85816}"/>
                  </a:ext>
                </a:extLst>
              </p:cNvPr>
              <p:cNvSpPr txBox="1"/>
              <p:nvPr/>
            </p:nvSpPr>
            <p:spPr>
              <a:xfrm>
                <a:off x="7092751" y="4081986"/>
                <a:ext cx="1003651" cy="432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Nasal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CE9D74-9BBE-B6C6-4AE4-FEE66D4F2B55}"/>
                </a:ext>
              </a:extLst>
            </p:cNvPr>
            <p:cNvSpPr txBox="1"/>
            <p:nvPr/>
          </p:nvSpPr>
          <p:spPr>
            <a:xfrm>
              <a:off x="2025309" y="1787601"/>
              <a:ext cx="418125" cy="364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**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AA29C3-77DB-5A57-1FAE-FEFEAABFF027}"/>
                </a:ext>
              </a:extLst>
            </p:cNvPr>
            <p:cNvSpPr txBox="1"/>
            <p:nvPr/>
          </p:nvSpPr>
          <p:spPr>
            <a:xfrm>
              <a:off x="1188384" y="3219072"/>
              <a:ext cx="167385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S = 17468, </a:t>
              </a:r>
            </a:p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p-value = 0.00047</a:t>
              </a:r>
            </a:p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rho = -0.52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2247AE-BB98-F787-0440-DB7581FE3262}"/>
                </a:ext>
              </a:extLst>
            </p:cNvPr>
            <p:cNvSpPr txBox="1"/>
            <p:nvPr/>
          </p:nvSpPr>
          <p:spPr>
            <a:xfrm>
              <a:off x="6719185" y="5458914"/>
              <a:ext cx="204011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S = 24253, </a:t>
              </a:r>
            </a:p>
            <a:p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p-value = 0.005</a:t>
              </a:r>
            </a:p>
            <a:p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rho = -0.40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B1932-DD07-63DB-2A7E-C50235ACA6AC}"/>
                </a:ext>
              </a:extLst>
            </p:cNvPr>
            <p:cNvSpPr txBox="1"/>
            <p:nvPr/>
          </p:nvSpPr>
          <p:spPr>
            <a:xfrm>
              <a:off x="3614046" y="2382102"/>
              <a:ext cx="115762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S = 12799, </a:t>
              </a:r>
            </a:p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p-value = 0.03483</a:t>
              </a:r>
            </a:p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</a:rPr>
                <a:t>rho= 0.31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2AC575-CE2F-CFDF-DBE4-AA28B8633146}"/>
                </a:ext>
              </a:extLst>
            </p:cNvPr>
            <p:cNvSpPr txBox="1"/>
            <p:nvPr/>
          </p:nvSpPr>
          <p:spPr>
            <a:xfrm>
              <a:off x="4410192" y="181496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17A932-B258-9544-14C9-974BCDEBFB83}"/>
                </a:ext>
              </a:extLst>
            </p:cNvPr>
            <p:cNvSpPr/>
            <p:nvPr/>
          </p:nvSpPr>
          <p:spPr>
            <a:xfrm>
              <a:off x="6207870" y="1787601"/>
              <a:ext cx="287139" cy="424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83A599-BFB3-A5F0-8C00-9C354F94EB06}"/>
                </a:ext>
              </a:extLst>
            </p:cNvPr>
            <p:cNvSpPr/>
            <p:nvPr/>
          </p:nvSpPr>
          <p:spPr>
            <a:xfrm>
              <a:off x="8746596" y="1803431"/>
              <a:ext cx="287139" cy="424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2D6908-4111-F13F-80D0-2A2B99FE061E}"/>
                </a:ext>
              </a:extLst>
            </p:cNvPr>
            <p:cNvSpPr/>
            <p:nvPr/>
          </p:nvSpPr>
          <p:spPr>
            <a:xfrm>
              <a:off x="3121138" y="1840668"/>
              <a:ext cx="287139" cy="424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08CE0BE-1B74-3939-208B-924CB5C24145}"/>
                </a:ext>
              </a:extLst>
            </p:cNvPr>
            <p:cNvSpPr/>
            <p:nvPr/>
          </p:nvSpPr>
          <p:spPr>
            <a:xfrm>
              <a:off x="671136" y="1714689"/>
              <a:ext cx="287139" cy="424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5FFD90-34CE-C91F-43A6-748E5E9DC2C6}"/>
                </a:ext>
              </a:extLst>
            </p:cNvPr>
            <p:cNvSpPr txBox="1"/>
            <p:nvPr/>
          </p:nvSpPr>
          <p:spPr>
            <a:xfrm rot="16200000">
              <a:off x="-1204390" y="3735519"/>
              <a:ext cx="3841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Observed Number of Core Microbiome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80D0D1-8245-50AD-8EDF-EAF24A34E474}"/>
                </a:ext>
              </a:extLst>
            </p:cNvPr>
            <p:cNvSpPr txBox="1"/>
            <p:nvPr/>
          </p:nvSpPr>
          <p:spPr>
            <a:xfrm rot="16200000">
              <a:off x="4305950" y="3777197"/>
              <a:ext cx="3841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Observed Number of Core Microbiome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D920541-2D42-2190-AAE4-1B41298335C6}"/>
              </a:ext>
            </a:extLst>
          </p:cNvPr>
          <p:cNvSpPr txBox="1"/>
          <p:nvPr/>
        </p:nvSpPr>
        <p:spPr>
          <a:xfrm>
            <a:off x="7985125" y="433189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(N=47)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DEC7C9-5FC9-FB30-AC56-BB2BFE6C6640}"/>
              </a:ext>
            </a:extLst>
          </p:cNvPr>
          <p:cNvSpPr txBox="1"/>
          <p:nvPr/>
        </p:nvSpPr>
        <p:spPr>
          <a:xfrm>
            <a:off x="4770934" y="203244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(N=48)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7D4453-982B-AE64-959F-655EBEF7143C}"/>
              </a:ext>
            </a:extLst>
          </p:cNvPr>
          <p:cNvSpPr txBox="1"/>
          <p:nvPr/>
        </p:nvSpPr>
        <p:spPr>
          <a:xfrm>
            <a:off x="4820471" y="419019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(N=40)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E62BA2-B5B9-3BF6-38CC-E92C7161DB1D}"/>
              </a:ext>
            </a:extLst>
          </p:cNvPr>
          <p:cNvSpPr txBox="1"/>
          <p:nvPr/>
        </p:nvSpPr>
        <p:spPr>
          <a:xfrm>
            <a:off x="2309202" y="423686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(N=47)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E4B8B6-10A4-0653-D32D-F0063AA9EC6F}"/>
              </a:ext>
            </a:extLst>
          </p:cNvPr>
          <p:cNvSpPr txBox="1"/>
          <p:nvPr/>
        </p:nvSpPr>
        <p:spPr>
          <a:xfrm>
            <a:off x="10522297" y="425359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(N=40)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8A17F4-20AD-656D-2E61-C48CFDD9C1B5}"/>
              </a:ext>
            </a:extLst>
          </p:cNvPr>
          <p:cNvSpPr txBox="1"/>
          <p:nvPr/>
        </p:nvSpPr>
        <p:spPr>
          <a:xfrm>
            <a:off x="10385360" y="183135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(N=48)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96B9C-95D7-367D-F13B-912F01090B8F}"/>
              </a:ext>
            </a:extLst>
          </p:cNvPr>
          <p:cNvSpPr txBox="1"/>
          <p:nvPr/>
        </p:nvSpPr>
        <p:spPr>
          <a:xfrm>
            <a:off x="531501" y="1493134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9238CE-62DE-3822-F9D6-F319B2A8A892}"/>
              </a:ext>
            </a:extLst>
          </p:cNvPr>
          <p:cNvSpPr txBox="1"/>
          <p:nvPr/>
        </p:nvSpPr>
        <p:spPr>
          <a:xfrm>
            <a:off x="5849279" y="149493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73359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0634-B454-2A0D-73E3-0799ED49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367313"/>
          </a:xfrm>
        </p:spPr>
        <p:txBody>
          <a:bodyPr>
            <a:normAutofit/>
          </a:bodyPr>
          <a:lstStyle/>
          <a:p>
            <a:r>
              <a:rPr lang="en-US" sz="1800" dirty="0"/>
              <a:t>Extended Data Fig. 7: Core Microbiome in IS and IR individuals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30A72E24-D4D1-95E8-8ED2-C4CEC6D4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069" y="1148585"/>
            <a:ext cx="8779800" cy="5209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F2588D-626A-9F41-D1DE-CD504D352D6C}"/>
              </a:ext>
            </a:extLst>
          </p:cNvPr>
          <p:cNvSpPr txBox="1"/>
          <p:nvPr/>
        </p:nvSpPr>
        <p:spPr>
          <a:xfrm>
            <a:off x="1122744" y="1148585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390454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33CBA1-BAD7-C053-78BF-13EDAA0B6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298" y="2128356"/>
            <a:ext cx="8557572" cy="3565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9BD606-5AAB-3DB0-69E0-430CBC0FDB4B}"/>
              </a:ext>
            </a:extLst>
          </p:cNvPr>
          <p:cNvSpPr txBox="1"/>
          <p:nvPr/>
        </p:nvSpPr>
        <p:spPr>
          <a:xfrm>
            <a:off x="1299374" y="17590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5238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5C54-283F-E056-5D99-0DD15A3F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71"/>
            <a:ext cx="11826240" cy="338957"/>
          </a:xfrm>
        </p:spPr>
        <p:txBody>
          <a:bodyPr>
            <a:noAutofit/>
          </a:bodyPr>
          <a:lstStyle/>
          <a:p>
            <a:r>
              <a:rPr lang="en-US" sz="1800" dirty="0"/>
              <a:t>Extended Data Fig. 8: Effect size of taxa that are significantly differ in relative abundance between IR and IS individuals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4C7599-FD1A-01EF-F126-D5A71C0FA8A8}"/>
              </a:ext>
            </a:extLst>
          </p:cNvPr>
          <p:cNvGrpSpPr/>
          <p:nvPr/>
        </p:nvGrpSpPr>
        <p:grpSpPr>
          <a:xfrm>
            <a:off x="1590070" y="1530430"/>
            <a:ext cx="9249669" cy="5327570"/>
            <a:chOff x="382393" y="1682830"/>
            <a:chExt cx="9249669" cy="532757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62C36A9-F6E1-E6C9-D47F-9455DCD3A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1823" y="1682830"/>
              <a:ext cx="6393084" cy="5327570"/>
            </a:xfrm>
            <a:prstGeom prst="rect">
              <a:avLst/>
            </a:prstGeom>
          </p:spPr>
        </p:pic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D52F3B17-8D70-E621-99AE-0AEBD494DE92}"/>
                </a:ext>
              </a:extLst>
            </p:cNvPr>
            <p:cNvSpPr/>
            <p:nvPr/>
          </p:nvSpPr>
          <p:spPr>
            <a:xfrm>
              <a:off x="5546203" y="3161818"/>
              <a:ext cx="231493" cy="787078"/>
            </a:xfrm>
            <a:prstGeom prst="rightBrace">
              <a:avLst/>
            </a:prstGeom>
            <a:ln w="222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9BB447-04ED-8B21-6C87-3D8035FF4494}"/>
                </a:ext>
              </a:extLst>
            </p:cNvPr>
            <p:cNvSpPr txBox="1"/>
            <p:nvPr/>
          </p:nvSpPr>
          <p:spPr>
            <a:xfrm>
              <a:off x="5777695" y="3293747"/>
              <a:ext cx="2222339" cy="646331"/>
            </a:xfrm>
            <a:prstGeom prst="rect">
              <a:avLst/>
            </a:prstGeom>
            <a:solidFill>
              <a:srgbClr val="00B0F0">
                <a:alpha val="4068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g_Cutibacterium</a:t>
              </a:r>
              <a:r>
                <a:rPr lang="en-US" sz="1200" dirty="0"/>
                <a:t> +</a:t>
              </a:r>
            </a:p>
            <a:p>
              <a:r>
                <a:rPr lang="en-US" sz="1200" dirty="0"/>
                <a:t>related taxonomies</a:t>
              </a:r>
            </a:p>
            <a:p>
              <a:r>
                <a:rPr lang="en-US" sz="1200" dirty="0"/>
                <a:t>Enriched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in IS population</a:t>
              </a:r>
              <a:endParaRPr lang="en-US" sz="1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71723A-46B5-CB88-8C98-D21A116A8B8D}"/>
                </a:ext>
              </a:extLst>
            </p:cNvPr>
            <p:cNvSpPr txBox="1"/>
            <p:nvPr/>
          </p:nvSpPr>
          <p:spPr>
            <a:xfrm>
              <a:off x="5777694" y="3973833"/>
              <a:ext cx="2222339" cy="646331"/>
            </a:xfrm>
            <a:prstGeom prst="rect">
              <a:avLst/>
            </a:prstGeom>
            <a:solidFill>
              <a:srgbClr val="00B0F0">
                <a:alpha val="4068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o__</a:t>
              </a:r>
              <a:r>
                <a:rPr lang="en-US" sz="1200" dirty="0" err="1"/>
                <a:t>Clostridiales</a:t>
              </a:r>
              <a:endParaRPr lang="en-US" sz="1200" dirty="0"/>
            </a:p>
            <a:p>
              <a:r>
                <a:rPr lang="en-US" sz="1200" dirty="0" err="1"/>
                <a:t>c__Clostridia</a:t>
              </a:r>
              <a:endParaRPr lang="en-US" sz="1200" dirty="0"/>
            </a:p>
            <a:p>
              <a:r>
                <a:rPr lang="en-US" sz="1200" dirty="0"/>
                <a:t>Enriched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in IR population</a:t>
              </a:r>
              <a:endParaRPr lang="en-US" sz="1200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1D4A482-9AA9-AC7F-12E6-9C017F5A2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4709" y="4320148"/>
              <a:ext cx="462985" cy="356921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83120DF-99D5-1A5B-2422-4ADAC9341BE4}"/>
                </a:ext>
              </a:extLst>
            </p:cNvPr>
            <p:cNvCxnSpPr>
              <a:cxnSpLocks/>
            </p:cNvCxnSpPr>
            <p:nvPr/>
          </p:nvCxnSpPr>
          <p:spPr>
            <a:xfrm>
              <a:off x="5379333" y="4749073"/>
              <a:ext cx="310585" cy="288471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D47953-900E-3E6F-DD0A-5BF98188BA0A}"/>
                </a:ext>
              </a:extLst>
            </p:cNvPr>
            <p:cNvSpPr txBox="1"/>
            <p:nvPr/>
          </p:nvSpPr>
          <p:spPr>
            <a:xfrm>
              <a:off x="5777693" y="4749073"/>
              <a:ext cx="2222339" cy="461665"/>
            </a:xfrm>
            <a:prstGeom prst="rect">
              <a:avLst/>
            </a:prstGeom>
            <a:solidFill>
              <a:srgbClr val="00B0F0">
                <a:alpha val="4068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f__</a:t>
              </a:r>
              <a:r>
                <a:rPr lang="en-US" sz="1200" dirty="0" err="1"/>
                <a:t>Peptoniphilaceae</a:t>
              </a:r>
              <a:endParaRPr lang="en-US" sz="1200" dirty="0"/>
            </a:p>
            <a:p>
              <a:r>
                <a:rPr lang="en-US" sz="1200" dirty="0"/>
                <a:t>Enriched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in IR population</a:t>
              </a:r>
              <a:endParaRPr lang="en-US" sz="1200" dirty="0"/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3DE70331-0DDA-75E9-785C-6D3568BD46E9}"/>
                </a:ext>
              </a:extLst>
            </p:cNvPr>
            <p:cNvSpPr/>
            <p:nvPr/>
          </p:nvSpPr>
          <p:spPr>
            <a:xfrm rot="10800000">
              <a:off x="3713062" y="4006535"/>
              <a:ext cx="312516" cy="1031009"/>
            </a:xfrm>
            <a:prstGeom prst="rightBrac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180705A-930A-1677-19FA-2C2944636600}"/>
                </a:ext>
              </a:extLst>
            </p:cNvPr>
            <p:cNvCxnSpPr/>
            <p:nvPr/>
          </p:nvCxnSpPr>
          <p:spPr>
            <a:xfrm flipH="1" flipV="1">
              <a:off x="2027496" y="2953473"/>
              <a:ext cx="1642643" cy="1545135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8E50FF-DCB9-75C8-5BF5-CA6BD41C279D}"/>
                </a:ext>
              </a:extLst>
            </p:cNvPr>
            <p:cNvSpPr txBox="1"/>
            <p:nvPr/>
          </p:nvSpPr>
          <p:spPr>
            <a:xfrm>
              <a:off x="754284" y="2282205"/>
              <a:ext cx="1752596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g_Phocaeicola</a:t>
              </a:r>
              <a:r>
                <a:rPr lang="en-US" sz="1200" dirty="0"/>
                <a:t> +</a:t>
              </a:r>
            </a:p>
            <a:p>
              <a:r>
                <a:rPr lang="en-US" sz="1200" dirty="0"/>
                <a:t>related taxonomies</a:t>
              </a:r>
            </a:p>
            <a:p>
              <a:r>
                <a:rPr lang="en-US" sz="1200" dirty="0"/>
                <a:t>Enriched in IR population</a:t>
              </a:r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6D2DC1CB-19AC-581D-E93A-3CC41C7E7C21}"/>
                </a:ext>
              </a:extLst>
            </p:cNvPr>
            <p:cNvSpPr/>
            <p:nvPr/>
          </p:nvSpPr>
          <p:spPr>
            <a:xfrm rot="10800000">
              <a:off x="3704864" y="5061788"/>
              <a:ext cx="310586" cy="461664"/>
            </a:xfrm>
            <a:prstGeom prst="rightBrac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E25F40F-23C2-E271-DCBC-CF185F4F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472" y="5281045"/>
              <a:ext cx="75476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D5D53D-3195-FA50-E093-048D1DF0BAC2}"/>
                </a:ext>
              </a:extLst>
            </p:cNvPr>
            <p:cNvSpPr txBox="1"/>
            <p:nvPr/>
          </p:nvSpPr>
          <p:spPr>
            <a:xfrm>
              <a:off x="382393" y="5122920"/>
              <a:ext cx="2512867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g_Unclassified_Ruminococcaceae</a:t>
              </a:r>
              <a:r>
                <a:rPr lang="en-US" sz="1200" dirty="0"/>
                <a:t>  +</a:t>
              </a:r>
            </a:p>
            <a:p>
              <a:r>
                <a:rPr lang="en-US" sz="1200" dirty="0"/>
                <a:t>related taxonomies</a:t>
              </a:r>
            </a:p>
            <a:p>
              <a:r>
                <a:rPr lang="en-US" sz="1200" dirty="0"/>
                <a:t>Enriched in IS population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1377615-C5F9-601D-8704-7E44BD1555C7}"/>
                </a:ext>
              </a:extLst>
            </p:cNvPr>
            <p:cNvSpPr/>
            <p:nvPr/>
          </p:nvSpPr>
          <p:spPr>
            <a:xfrm>
              <a:off x="3161818" y="1992775"/>
              <a:ext cx="5486400" cy="2894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E3C79166-14C1-1535-5EC6-645C8AC05169}"/>
                </a:ext>
              </a:extLst>
            </p:cNvPr>
            <p:cNvSpPr/>
            <p:nvPr/>
          </p:nvSpPr>
          <p:spPr>
            <a:xfrm>
              <a:off x="4145662" y="6658107"/>
              <a:ext cx="5486400" cy="2894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3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23001</TotalTime>
  <Words>508</Words>
  <Application>Microsoft Macintosh PowerPoint</Application>
  <PresentationFormat>Widescreen</PresentationFormat>
  <Paragraphs>100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Helvetica Light</vt:lpstr>
      <vt:lpstr>Times New Roman</vt:lpstr>
      <vt:lpstr>Wingdings</vt:lpstr>
      <vt:lpstr>Office Theme</vt:lpstr>
      <vt:lpstr>PowerPoint Presentation</vt:lpstr>
      <vt:lpstr>Extended Data Fig. 2: Microbiome variance explained by the Individuality, Season, and Residuals</vt:lpstr>
      <vt:lpstr>Extended Data Fig. 3: Microbiome variance explained by exposome in two participants </vt:lpstr>
      <vt:lpstr>Extended Data Fig. 4: Diversity and evenness shift between insulin resistance and insulin sensitive individuals</vt:lpstr>
      <vt:lpstr>Extended Data Fig. 5: Prevalence by Relative Abundance Plot</vt:lpstr>
      <vt:lpstr>Extended Data Fig. 6: Relationship between number of core microbiome, SSPG, and BMI</vt:lpstr>
      <vt:lpstr>Extended Data Fig. 7: Core Microbiome in IS and IR individuals</vt:lpstr>
      <vt:lpstr>PowerPoint Presentation</vt:lpstr>
      <vt:lpstr>Extended Data Fig. 8: Effect size of taxa that are significantly differ in relative abundance between IR and IS individuals</vt:lpstr>
      <vt:lpstr>Extended Data Fig. 9: Strain replacement rate by body site in IR and IS individuals</vt:lpstr>
      <vt:lpstr>PowerPoint Presentation</vt:lpstr>
      <vt:lpstr>PowerPoint Presentation</vt:lpstr>
      <vt:lpstr>PowerPoint Presentation</vt:lpstr>
      <vt:lpstr>PowerPoint Presentation</vt:lpstr>
      <vt:lpstr>Extended Data Fig. 13: Phylum Composition of core, middle and opportunistic microbiome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Zhou</dc:creator>
  <cp:lastModifiedBy>Xin Zhou</cp:lastModifiedBy>
  <cp:revision>24</cp:revision>
  <cp:lastPrinted>2022-07-25T21:49:39Z</cp:lastPrinted>
  <dcterms:created xsi:type="dcterms:W3CDTF">2022-05-26T16:14:29Z</dcterms:created>
  <dcterms:modified xsi:type="dcterms:W3CDTF">2022-08-03T01:58:32Z</dcterms:modified>
</cp:coreProperties>
</file>